
<file path=[Content_Types].xml><?xml version="1.0" encoding="utf-8"?>
<Types xmlns="http://schemas.openxmlformats.org/package/2006/content-types"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</p:sldIdLst>
  <p:sldSz cx="9144000" cy="5143500"/>
  <p:notesSz cx="6858000" cy="9144000"/>
  <p:embeddedFontLst>
    <p:embeddedFont>
      <p:font typeface="Maven Pro"/>
      <p:regular r:id="rId40"/>
    </p:embeddedFont>
    <p:embeddedFont>
      <p:font typeface="Nunito"/>
      <p:regular r:id="rId41"/>
    </p:embeddedFont>
    <p:embeddedFont>
      <p:font typeface="Roboto" panose="02000000000000000000"/>
      <p:regular r:id="rId42"/>
      <p:bold r:id="rId43"/>
      <p:italic r:id="rId44"/>
      <p:boldItalic r:id="rId45"/>
    </p:embeddedFont>
  </p:embeddedFontLst>
  <p:custDataLst>
    <p:tags r:id="rId46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747775"/>
          </p15:clr>
        </p15:guide>
        <p15:guide id="2" pos="2880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BB078D0-7653-4FFB-947A-C078F3800E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6" Type="http://schemas.openxmlformats.org/officeDocument/2006/relationships/tags" Target="tags/tag1.xml"/><Relationship Id="rId45" Type="http://schemas.openxmlformats.org/officeDocument/2006/relationships/font" Target="fonts/font6.fntdata"/><Relationship Id="rId44" Type="http://schemas.openxmlformats.org/officeDocument/2006/relationships/font" Target="fonts/font5.fntdata"/><Relationship Id="rId43" Type="http://schemas.openxmlformats.org/officeDocument/2006/relationships/font" Target="fonts/font4.fntdata"/><Relationship Id="rId42" Type="http://schemas.openxmlformats.org/officeDocument/2006/relationships/font" Target="fonts/font3.fntdata"/><Relationship Id="rId41" Type="http://schemas.openxmlformats.org/officeDocument/2006/relationships/font" Target="fonts/font2.fntdata"/><Relationship Id="rId40" Type="http://schemas.openxmlformats.org/officeDocument/2006/relationships/font" Target="fonts/font1.fntdata"/><Relationship Id="rId4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14571e3910_2_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14571e3910_2_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14571e3910_2_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14571e3910_2_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14571e3910_2_4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14571e3910_2_4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14571e3910_2_1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14571e3910_2_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14916b20b1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14916b20b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14916b20b1_0_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14916b20b1_0_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14916b20b1_0_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14916b20b1_0_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14916b20b1_0_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14916b20b1_0_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14916b20b1_0_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14916b20b1_0_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14916b20b1_0_2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14916b20b1_0_2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fc4b254c13_0_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fc4b254c13_0_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14916b20b1_0_4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14916b20b1_0_4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14916b20b1_0_3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14916b20b1_0_3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a1d1c61c7f_0_60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a1d1c61c7f_0_60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14571e3910_0_1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14571e3910_0_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a1db11d847_1_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a1db11d847_1_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faa172d79a_15_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faa172d79a_15_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faa172d79a_15_2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faa172d79a_15_2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faa172d79a_15_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faa172d79a_15_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17a94f1994_2_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17a94f1994_2_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a1d1c61c7f_0_71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a1d1c61c7f_0_7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fc4b254c13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fc4b254c13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14916b20b1_2_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14916b20b1_2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fc4f745d2f_0_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fc4f745d2f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17a94f1994_1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17a94f1994_1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14916b20b1_5_1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14916b20b1_5_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faa172d79a_2_1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faa172d79a_2_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14916b20b1_1_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14916b20b1_1_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faa172d79a_15_1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faa172d79a_15_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14571e3910_2_2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14571e3910_2_2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14571e3910_0_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14571e3910_0_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14571e3910_0_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14571e3910_0_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solidFill>
          <a:schemeClr val="accent3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268" name="Google Shape;268;p11"/>
          <p:cNvSpPr txBox="1"/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bg>
      <p:bgPr>
        <a:solidFill>
          <a:schemeClr val="dk1"/>
        </a:solidFill>
        <a:effectLst/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39" name="Google Shape;139;p10"/>
          <p:cNvSpPr txBox="1"/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1" Type="http://schemas.openxmlformats.org/officeDocument/2006/relationships/hyperlink" Target="https://andrewchanshiny.shinyapps.io/Group10_P3/" TargetMode="Externa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1" Type="http://schemas.openxmlformats.org/officeDocument/2006/relationships/hyperlink" Target="https://andrewchanshiny.shinyapps.io/Group10_P3/" TargetMode="External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0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hyperlink" Target="https://andrewchanshiny.shinyapps.io/Group10_P3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3.xml"/><Relationship Id="rId2" Type="http://schemas.openxmlformats.org/officeDocument/2006/relationships/hyperlink" Target="https://www.ncei.noaa.gov/access/search/data-search/local-climatological-data-v2?dataTypes=HourlyAltimeterSetting&amp;dataTypes=HourlyDewPointTemperature&amp;dataTypes=HourlyDryBulbTemperature&amp;dataTypes=HourlyPrecipitation&amp;dataTypes=HourlyPresentWeatherType&amp;dataTypes=HourlyPressureChange&amp;dataTypes=HourlyPressureTendency&amp;dataTypes=HourlyRelativeHumidity&amp;dataTypes=HourlySeaLevelPressure&amp;dataTypes=HourlySkyConditions&amp;dataTypes=HourlyStationPressure&amp;dataTypes=HourlyVisibility&amp;dataTypes=HourlyWetBulbTemperature&amp;dataTypes=HourlyWindDirection&amp;dataTypes=HourlyWindGustSpeed&amp;dataTypes=HourlyWindSpeed&amp;startDate=2018-11-01T00:00:00&amp;endDate=2019-12-31T23:59:59&amp;pageNum=1" TargetMode="External"/><Relationship Id="rId1" Type="http://schemas.openxmlformats.org/officeDocument/2006/relationships/hyperlink" Target="https://www.transtats.bts.gov/DL_SelectFields.aspx?gnoyr_VQ=FGK&amp;QO_fu146_anzr=b0-gvzr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157138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Airline Project</a:t>
            </a:r>
            <a:endParaRPr lang="en-GB"/>
          </a:p>
        </p:txBody>
      </p:sp>
      <p:sp>
        <p:nvSpPr>
          <p:cNvPr id="278" name="Google Shape;278;p13"/>
          <p:cNvSpPr txBox="1"/>
          <p:nvPr>
            <p:ph type="subTitle" idx="1"/>
          </p:nvPr>
        </p:nvSpPr>
        <p:spPr>
          <a:xfrm>
            <a:off x="824000" y="3492150"/>
            <a:ext cx="74547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Zhengyong Chen, Xiangsen Dong, Xupeng Tang, Zhaoqing Wu</a:t>
            </a:r>
            <a:endParaRPr sz="198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2"/>
          <p:cNvSpPr txBox="1"/>
          <p:nvPr>
            <p:ph type="body" idx="1"/>
          </p:nvPr>
        </p:nvSpPr>
        <p:spPr>
          <a:xfrm>
            <a:off x="6155675" y="1543625"/>
            <a:ext cx="2795400" cy="31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 panose="020B0604020202020204"/>
              <a:buChar char="❖"/>
            </a:pPr>
            <a:r>
              <a:rPr lang="en-GB" sz="145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Splitting training and test set (9: 1)</a:t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 panose="020B0604020202020204"/>
              <a:buChar char="❖"/>
            </a:pPr>
            <a:r>
              <a:rPr lang="en-GB" sz="145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Oversampling on the training set to increase positive samples to half the number of negative samples</a:t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 panose="020B0604020202020204"/>
              <a:buChar char="❖"/>
            </a:pPr>
            <a:r>
              <a:rPr lang="en-GB" sz="145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Undersampling to achieve a 1:1 ratio</a:t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2" name="Google Shape;332;p22"/>
          <p:cNvSpPr txBox="1"/>
          <p:nvPr>
            <p:ph type="title"/>
          </p:nvPr>
        </p:nvSpPr>
        <p:spPr>
          <a:xfrm>
            <a:off x="1247700" y="638600"/>
            <a:ext cx="7030500" cy="6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Balancing</a:t>
            </a:r>
            <a:endParaRPr lang="en-GB"/>
          </a:p>
        </p:txBody>
      </p:sp>
      <p:pic>
        <p:nvPicPr>
          <p:cNvPr id="333" name="Google Shape;333;p2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42700" y="1287200"/>
            <a:ext cx="5313802" cy="345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3"/>
          <p:cNvSpPr txBox="1"/>
          <p:nvPr>
            <p:ph type="body" idx="1"/>
          </p:nvPr>
        </p:nvSpPr>
        <p:spPr>
          <a:xfrm>
            <a:off x="1431975" y="1882575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rgbClr val="000000"/>
              </a:solidFill>
              <a:highlight>
                <a:srgbClr val="FFFFFF"/>
              </a:highligh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50">
              <a:solidFill>
                <a:srgbClr val="000000"/>
              </a:solidFill>
              <a:highlight>
                <a:srgbClr val="FFFFFF"/>
              </a:highligh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50">
              <a:solidFill>
                <a:srgbClr val="000000"/>
              </a:solidFill>
              <a:highlight>
                <a:srgbClr val="FFFFFF"/>
              </a:highligh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50">
              <a:solidFill>
                <a:srgbClr val="000000"/>
              </a:solidFill>
              <a:highlight>
                <a:srgbClr val="FFFFFF"/>
              </a:highligh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50">
              <a:solidFill>
                <a:srgbClr val="000000"/>
              </a:solidFill>
              <a:highlight>
                <a:srgbClr val="FFFFFF"/>
              </a:highligh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9" name="Google Shape;339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Logistic Regression</a:t>
            </a:r>
            <a:endParaRPr lang="en-GB"/>
          </a:p>
        </p:txBody>
      </p:sp>
      <p:pic>
        <p:nvPicPr>
          <p:cNvPr id="340" name="Google Shape;34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6775" y="1936150"/>
            <a:ext cx="5712326" cy="144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3"/>
          <p:cNvSpPr txBox="1"/>
          <p:nvPr/>
        </p:nvSpPr>
        <p:spPr>
          <a:xfrm>
            <a:off x="1372700" y="1126975"/>
            <a:ext cx="5968800" cy="24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highlight>
                  <a:schemeClr val="lt1"/>
                </a:highlight>
              </a:rPr>
              <a:t>The logistic regression model trained on the balanced dataset shows a significant improvement in prediction accuracy for positive samples.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42" name="Google Shape;342;p2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658925" y="1671775"/>
            <a:ext cx="3437025" cy="318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Odds Ratio</a:t>
            </a:r>
            <a:endParaRPr lang="en-GB"/>
          </a:p>
        </p:txBody>
      </p:sp>
      <p:sp>
        <p:nvSpPr>
          <p:cNvPr id="348" name="Google Shape;348;p24"/>
          <p:cNvSpPr txBox="1"/>
          <p:nvPr>
            <p:ph type="body" idx="1"/>
          </p:nvPr>
        </p:nvSpPr>
        <p:spPr>
          <a:xfrm>
            <a:off x="7245200" y="1734075"/>
            <a:ext cx="2022600" cy="29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OR&gt;1 : the variable raises the odds of cancellation</a:t>
            </a:r>
            <a:endParaRPr lang="en-GB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OR&lt;1 : </a:t>
            </a:r>
            <a:r>
              <a:rPr lang="en-GB"/>
              <a:t>the</a:t>
            </a:r>
            <a:r>
              <a:rPr lang="en-GB"/>
              <a:t> variable reduces the odds of cancellation</a:t>
            </a:r>
            <a:endParaRPr lang="en-GB"/>
          </a:p>
        </p:txBody>
      </p:sp>
      <p:pic>
        <p:nvPicPr>
          <p:cNvPr id="349" name="Google Shape;349;p24" descr="{&quot;mathml&quot;:&quot;&lt;math style=\&quot;font-family:Times New Roman;font-size:16px;\&quot; xmlns=\&quot;http://www.w3.org/1998/Math/MathML\&quot;&gt;&lt;mstyle mathsize=\&quot;16px\&quot;&gt;&lt;mi&gt;O&lt;/mi&gt;&lt;mi&gt;R&lt;/mi&gt;&lt;mo&gt;&amp;#xA0;&lt;/mo&gt;&lt;mo&gt;=&lt;/mo&gt;&lt;mo&gt;&amp;#xA0;&lt;/mo&gt;&lt;msup&gt;&lt;mi&gt;e&lt;/mi&gt;&lt;mrow&gt;&lt;mi&gt;c&lt;/mi&gt;&lt;mi&gt;o&lt;/mi&gt;&lt;mi&gt;e&lt;/mi&gt;&lt;mi&gt;f&lt;/mi&gt;&lt;mi&gt;f&lt;/mi&gt;&lt;mi&gt;i&lt;/mi&gt;&lt;mi&gt;c&lt;/mi&gt;&lt;mi&gt;i&lt;/mi&gt;&lt;mi&gt;e&lt;/mi&gt;&lt;mi&gt;n&lt;/mi&gt;&lt;mi&gt;t&lt;/mi&gt;&lt;/mrow&gt;&lt;/msup&gt;&lt;/mstyle&gt;&lt;/math&gt;&quot;,&quot;truncated&quot;:false}" title="O R space equals space e to the power of c o e f f i c i e n t end exponent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77275" y="1325575"/>
            <a:ext cx="2022650" cy="32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69300" y="1679775"/>
            <a:ext cx="6355749" cy="316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5"/>
          <p:cNvSpPr txBox="1"/>
          <p:nvPr>
            <p:ph type="body" idx="1"/>
          </p:nvPr>
        </p:nvSpPr>
        <p:spPr>
          <a:xfrm>
            <a:off x="1143600" y="1183075"/>
            <a:ext cx="7719900" cy="31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rgbClr val="000000"/>
              </a:solidFill>
              <a:highlight>
                <a:srgbClr val="FFFFFF"/>
              </a:highligh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346075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 panose="020B0604020202020204"/>
              <a:buChar char="❖"/>
            </a:pPr>
            <a:r>
              <a:rPr lang="en-GB" sz="185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</a:t>
            </a:r>
            <a:r>
              <a:rPr lang="en-GB" sz="185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hoose Delta Air Lines</a:t>
            </a:r>
            <a:endParaRPr sz="1850">
              <a:solidFill>
                <a:srgbClr val="000000"/>
              </a:solidFill>
              <a:highlight>
                <a:srgbClr val="FFFFFF"/>
              </a:highligh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 panose="020B0604020202020204"/>
              <a:buChar char="❖"/>
            </a:pPr>
            <a:r>
              <a:rPr lang="en-GB" sz="185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Travel outside holiday periods</a:t>
            </a:r>
            <a:endParaRPr sz="1850">
              <a:solidFill>
                <a:srgbClr val="000000"/>
              </a:solidFill>
              <a:highlight>
                <a:srgbClr val="FFFFFF"/>
              </a:highligh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 panose="020B0604020202020204"/>
              <a:buChar char="❖"/>
            </a:pPr>
            <a:r>
              <a:rPr lang="en-GB" sz="185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Select morning flights</a:t>
            </a:r>
            <a:endParaRPr sz="1850">
              <a:solidFill>
                <a:srgbClr val="000000"/>
              </a:solidFill>
              <a:highlight>
                <a:srgbClr val="FFFFFF"/>
              </a:highligh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 panose="020B0604020202020204"/>
              <a:buChar char="❖"/>
            </a:pPr>
            <a:r>
              <a:rPr lang="en-GB" sz="185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Avoid popular tourist destinations(like Orlando and San Francisco)</a:t>
            </a:r>
            <a:endParaRPr sz="1850">
              <a:solidFill>
                <a:srgbClr val="000000"/>
              </a:solidFill>
              <a:highlight>
                <a:srgbClr val="FFFFFF"/>
              </a:highligh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 panose="020B0604020202020204"/>
              <a:buChar char="❖"/>
            </a:pPr>
            <a:r>
              <a:rPr lang="en-GB" sz="185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Opt for days with high visibility and low wind speeds</a:t>
            </a:r>
            <a:endParaRPr sz="1850">
              <a:solidFill>
                <a:srgbClr val="000000"/>
              </a:solidFill>
              <a:highlight>
                <a:srgbClr val="FFFFFF"/>
              </a:highligh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50">
              <a:solidFill>
                <a:srgbClr val="000000"/>
              </a:solidFill>
              <a:highlight>
                <a:srgbClr val="FFFFFF"/>
              </a:highligh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56" name="Google Shape;356;p25"/>
          <p:cNvSpPr txBox="1"/>
          <p:nvPr>
            <p:ph type="title"/>
          </p:nvPr>
        </p:nvSpPr>
        <p:spPr>
          <a:xfrm>
            <a:off x="1247700" y="638600"/>
            <a:ext cx="7030500" cy="6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Tips to avoid cancelled flights</a:t>
            </a:r>
            <a:endParaRPr lang="en-GB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</a:t>
            </a:r>
            <a:r>
              <a:rPr lang="en-GB"/>
              <a:t>odel 2:Flight Delay Prediction</a:t>
            </a:r>
            <a:endParaRPr lang="en-GB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Overview</a:t>
            </a:r>
            <a:endParaRPr lang="en-GB"/>
          </a:p>
        </p:txBody>
      </p:sp>
      <p:sp>
        <p:nvSpPr>
          <p:cNvPr id="367" name="Google Shape;367;p27"/>
          <p:cNvSpPr txBox="1"/>
          <p:nvPr>
            <p:ph type="body" idx="1"/>
          </p:nvPr>
        </p:nvSpPr>
        <p:spPr>
          <a:xfrm>
            <a:off x="1191650" y="154140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000000"/>
                </a:solidFill>
                <a:highlight>
                  <a:schemeClr val="lt1"/>
                </a:highligh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Our dataset contains 7,248,726 records from 378 airports.</a:t>
            </a:r>
            <a:endParaRPr sz="1450">
              <a:solidFill>
                <a:srgbClr val="000000"/>
              </a:solidFill>
              <a:highlight>
                <a:schemeClr val="lt1"/>
              </a:highligh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000000"/>
                </a:solidFill>
                <a:highlight>
                  <a:schemeClr val="lt1"/>
                </a:highligh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We considered cancelled flight as outcome and 32 predictors:</a:t>
            </a:r>
            <a:endParaRPr sz="1450">
              <a:solidFill>
                <a:srgbClr val="000000"/>
              </a:solidFill>
              <a:highlight>
                <a:schemeClr val="lt1"/>
              </a:highligh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320675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 panose="020B0604020202020204"/>
              <a:buChar char="❖"/>
            </a:pPr>
            <a:r>
              <a:rPr lang="en-GB" sz="1450">
                <a:solidFill>
                  <a:srgbClr val="000000"/>
                </a:solidFill>
                <a:highlight>
                  <a:schemeClr val="lt1"/>
                </a:highligh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Flight features: Month, Day of Week, Departure Time, Arrival Time, Holiday Period, Operating Carrier, Origin, Destination, CRS Elapsed Time, Distance</a:t>
            </a:r>
            <a:endParaRPr sz="1450">
              <a:solidFill>
                <a:srgbClr val="000000"/>
              </a:solidFill>
              <a:highlight>
                <a:schemeClr val="lt1"/>
              </a:highligh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 panose="020B0604020202020204"/>
              <a:buChar char="❖"/>
            </a:pPr>
            <a:r>
              <a:rPr lang="en-GB" sz="1450">
                <a:solidFill>
                  <a:srgbClr val="000000"/>
                </a:solidFill>
                <a:highlight>
                  <a:schemeClr val="lt1"/>
                </a:highligh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Weather features(Origin and Destination): Dry Bulb Temperature, Precipitation, Relative Humidity, Sea Level Pressure, Station Pressure, Visibility, Wind Speed</a:t>
            </a:r>
            <a:endParaRPr lang="en-GB" sz="1450">
              <a:solidFill>
                <a:srgbClr val="000000"/>
              </a:solidFill>
              <a:highlight>
                <a:schemeClr val="lt1"/>
              </a:highligh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8"/>
          <p:cNvSpPr txBox="1"/>
          <p:nvPr>
            <p:ph type="title"/>
          </p:nvPr>
        </p:nvSpPr>
        <p:spPr>
          <a:xfrm>
            <a:off x="1325200" y="3576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Correlation Checking</a:t>
            </a:r>
            <a:endParaRPr lang="en-GB"/>
          </a:p>
        </p:txBody>
      </p:sp>
      <p:pic>
        <p:nvPicPr>
          <p:cNvPr id="373" name="Google Shape;373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210225" y="1068225"/>
            <a:ext cx="4608825" cy="35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28"/>
          <p:cNvSpPr txBox="1"/>
          <p:nvPr/>
        </p:nvSpPr>
        <p:spPr>
          <a:xfrm>
            <a:off x="2867975" y="4698575"/>
            <a:ext cx="3154500" cy="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Heatmap of variables’ correlation</a:t>
            </a:r>
            <a:endParaRPr sz="15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Categorical data processing</a:t>
            </a:r>
            <a:endParaRPr lang="en-GB"/>
          </a:p>
        </p:txBody>
      </p:sp>
      <p:sp>
        <p:nvSpPr>
          <p:cNvPr id="380" name="Google Shape;380;p29"/>
          <p:cNvSpPr txBox="1"/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</a:p>
        </p:txBody>
      </p:sp>
      <p:graphicFrame>
        <p:nvGraphicFramePr>
          <p:cNvPr id="381" name="Google Shape;381;p29"/>
          <p:cNvGraphicFramePr/>
          <p:nvPr/>
        </p:nvGraphicFramePr>
        <p:xfrm>
          <a:off x="720150" y="1648175"/>
          <a:ext cx="7663950" cy="3000000"/>
        </p:xfrm>
        <a:graphic>
          <a:graphicData uri="http://schemas.openxmlformats.org/drawingml/2006/table">
            <a:tbl>
              <a:tblPr>
                <a:noFill/>
                <a:tableStyleId>{FBB078D0-7653-4FFB-947A-C078F3800E71}</a:tableStyleId>
              </a:tblPr>
              <a:tblGrid>
                <a:gridCol w="1728400"/>
                <a:gridCol w="3156975"/>
                <a:gridCol w="2778575"/>
              </a:tblGrid>
              <a:tr h="931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 b="1"/>
                        <a:t>One hot encoder</a:t>
                      </a:r>
                      <a:endParaRPr sz="2100"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 b="1"/>
                        <a:t>Frequency encoder</a:t>
                      </a:r>
                      <a:endParaRPr sz="2100" b="1"/>
                    </a:p>
                  </a:txBody>
                  <a:tcPr marL="91425" marR="91425" marT="91425" marB="91425" anchor="ctr"/>
                </a:tc>
              </a:tr>
              <a:tr h="1072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 b="1"/>
                        <a:t>Strength</a:t>
                      </a:r>
                      <a:endParaRPr sz="2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/>
                        <a:t>Information preserving</a:t>
                      </a:r>
                      <a:endParaRPr sz="17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/>
                        <a:t>Easy to handle</a:t>
                      </a:r>
                      <a:endParaRPr sz="1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/>
                        <a:t>Efficient</a:t>
                      </a:r>
                      <a:endParaRPr sz="2000"/>
                    </a:p>
                  </a:txBody>
                  <a:tcPr marL="91425" marR="91425" marT="91425" marB="91425"/>
                </a:tc>
              </a:tr>
              <a:tr h="845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 b="1"/>
                        <a:t>Weakness</a:t>
                      </a:r>
                      <a:endParaRPr sz="2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/>
                        <a:t>Increase number of features</a:t>
                      </a:r>
                      <a:endParaRPr sz="17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/>
                        <a:t>Low efficiency</a:t>
                      </a:r>
                      <a:endParaRPr sz="1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/>
                        <a:t>Information loss</a:t>
                      </a:r>
                      <a:endParaRPr sz="17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aphicFrame>
        <p:nvGraphicFramePr>
          <p:cNvPr id="387" name="Google Shape;387;p30"/>
          <p:cNvGraphicFramePr/>
          <p:nvPr/>
        </p:nvGraphicFramePr>
        <p:xfrm>
          <a:off x="269225" y="2070325"/>
          <a:ext cx="8532925" cy="3000000"/>
        </p:xfrm>
        <a:graphic>
          <a:graphicData uri="http://schemas.openxmlformats.org/drawingml/2006/table">
            <a:tbl>
              <a:tblPr>
                <a:noFill/>
                <a:tableStyleId>{FBB078D0-7653-4FFB-947A-C078F3800E71}</a:tableStyleId>
              </a:tblPr>
              <a:tblGrid>
                <a:gridCol w="4021425"/>
                <a:gridCol w="4511500"/>
              </a:tblGrid>
              <a:tr h="961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500"/>
                        <a:t>One hot encoded variables</a:t>
                      </a:r>
                      <a:endParaRPr sz="25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500"/>
                        <a:t>Frequency encoded variables</a:t>
                      </a:r>
                      <a:endParaRPr sz="2500"/>
                    </a:p>
                  </a:txBody>
                  <a:tcPr marL="91425" marR="91425" marT="91425" marB="91425" anchor="ctr"/>
                </a:tc>
              </a:tr>
              <a:tr h="403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Operating Carrier, Time period, Day of week</a:t>
                      </a:r>
                      <a:endParaRPr lang="en-GB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Airport</a:t>
                      </a:r>
                      <a:endParaRPr lang="en-GB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1"/>
          <p:cNvSpPr txBox="1"/>
          <p:nvPr>
            <p:ph type="title"/>
          </p:nvPr>
        </p:nvSpPr>
        <p:spPr>
          <a:xfrm>
            <a:off x="373475" y="5322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Influencing variables</a:t>
            </a:r>
            <a:endParaRPr lang="en-GB"/>
          </a:p>
        </p:txBody>
      </p:sp>
      <p:graphicFrame>
        <p:nvGraphicFramePr>
          <p:cNvPr id="393" name="Google Shape;393;p31"/>
          <p:cNvGraphicFramePr/>
          <p:nvPr/>
        </p:nvGraphicFramePr>
        <p:xfrm>
          <a:off x="0" y="640225"/>
          <a:ext cx="9227950" cy="3000000"/>
        </p:xfrm>
        <a:graphic>
          <a:graphicData uri="http://schemas.openxmlformats.org/drawingml/2006/table">
            <a:tbl>
              <a:tblPr>
                <a:noFill/>
                <a:tableStyleId>{FBB078D0-7653-4FFB-947A-C078F3800E71}</a:tableStyleId>
              </a:tblPr>
              <a:tblGrid>
                <a:gridCol w="3140150"/>
                <a:gridCol w="3129500"/>
                <a:gridCol w="2958300"/>
              </a:tblGrid>
              <a:tr h="966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500"/>
                        <a:t>Most significant</a:t>
                      </a:r>
                      <a:endParaRPr sz="25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500"/>
                        <a:t>Moderately significant</a:t>
                      </a:r>
                      <a:endParaRPr sz="25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500"/>
                        <a:t>Least significant</a:t>
                      </a:r>
                      <a:endParaRPr sz="25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Origin_Visibility</a:t>
                      </a:r>
                      <a:endParaRPr lang="en-GB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Origin_Dry Bulb Temperature</a:t>
                      </a:r>
                      <a:endParaRPr lang="en-GB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Dest_Visibility</a:t>
                      </a:r>
                      <a:endParaRPr lang="en-GB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Operating Carrier</a:t>
                      </a:r>
                      <a:r>
                        <a:rPr lang="en-GB"/>
                        <a:t>_DL</a:t>
                      </a:r>
                      <a:endParaRPr lang="en-GB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Dest_Wind Speed</a:t>
                      </a:r>
                      <a:endParaRPr lang="en-GB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Origin_Wind Speed</a:t>
                      </a:r>
                      <a:endParaRPr lang="en-GB"/>
                    </a:p>
                    <a:p>
                      <a:pPr marL="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Operating Carrier_HA</a:t>
                      </a:r>
                      <a:endParaRPr lang="en-GB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Arrival time_Morning</a:t>
                      </a:r>
                      <a:endParaRPr lang="en-GB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Arrival time_Evening</a:t>
                      </a:r>
                      <a:endParaRPr lang="en-GB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Dest_Relative Humidity</a:t>
                      </a:r>
                      <a:endParaRPr lang="en-GB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Origin_Precipitation</a:t>
                      </a:r>
                      <a:endParaRPr lang="en-GB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/>
                        <a:t>Dest_Precipitation</a:t>
                      </a:r>
                      <a:endParaRPr lang="en-GB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Airport</a:t>
                      </a:r>
                      <a:endParaRPr lang="en-GB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Station_Pressure</a:t>
                      </a:r>
                      <a:endParaRPr lang="en-GB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SeaLevel_Pressure</a:t>
                      </a:r>
                      <a:endParaRPr lang="en-GB"/>
                    </a:p>
                    <a:p>
                      <a:pPr marL="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body" idx="1"/>
          </p:nvPr>
        </p:nvSpPr>
        <p:spPr>
          <a:xfrm>
            <a:off x="1143600" y="1455475"/>
            <a:ext cx="7134600" cy="31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052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0"/>
              <a:buFont typeface="Arial" panose="020B0604020202020204"/>
              <a:buChar char="❖"/>
            </a:pPr>
            <a:r>
              <a:rPr lang="en-GB" sz="255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Data Collection &amp; Cleaning</a:t>
            </a:r>
            <a:endParaRPr sz="2550">
              <a:solidFill>
                <a:srgbClr val="000000"/>
              </a:solidFill>
              <a:highlight>
                <a:srgbClr val="FFFFFF"/>
              </a:highligh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38417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 panose="020B0604020202020204"/>
              <a:buChar char="❖"/>
            </a:pPr>
            <a:r>
              <a:rPr lang="en-GB" sz="245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Data Modeling</a:t>
            </a:r>
            <a:endParaRPr sz="2450">
              <a:solidFill>
                <a:srgbClr val="000000"/>
              </a:solidFill>
              <a:highlight>
                <a:srgbClr val="FFFFFF"/>
              </a:highligh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38417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 panose="020B0604020202020204"/>
              <a:buChar char="❖"/>
            </a:pPr>
            <a:r>
              <a:rPr lang="en-GB" sz="245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Shiny App</a:t>
            </a:r>
            <a:endParaRPr sz="2450">
              <a:solidFill>
                <a:srgbClr val="000000"/>
              </a:solidFill>
              <a:highlight>
                <a:srgbClr val="FFFFFF"/>
              </a:highligh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144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450">
              <a:solidFill>
                <a:srgbClr val="000000"/>
              </a:solidFill>
              <a:highlight>
                <a:srgbClr val="FFFFFF"/>
              </a:highligh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4" name="Google Shape;284;p14"/>
          <p:cNvSpPr txBox="1"/>
          <p:nvPr>
            <p:ph type="title"/>
          </p:nvPr>
        </p:nvSpPr>
        <p:spPr>
          <a:xfrm>
            <a:off x="1247700" y="638600"/>
            <a:ext cx="7030500" cy="6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 lang="en-GB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Tips to avoid flight delay</a:t>
            </a:r>
            <a:endParaRPr lang="en-GB"/>
          </a:p>
        </p:txBody>
      </p:sp>
      <p:sp>
        <p:nvSpPr>
          <p:cNvPr id="399" name="Google Shape;399;p32"/>
          <p:cNvSpPr txBox="1"/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-GB" sz="2500"/>
              <a:t>Choose Delta Airlines</a:t>
            </a:r>
            <a:endParaRPr sz="250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-GB" sz="2500"/>
              <a:t>Travel on a warm, clear day</a:t>
            </a:r>
            <a:endParaRPr sz="250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-GB" sz="2500"/>
              <a:t>Avoid windy or rainy days</a:t>
            </a:r>
            <a:endParaRPr sz="250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-GB" sz="2500"/>
              <a:t>Avoid Hawaii Airlines</a:t>
            </a:r>
            <a:endParaRPr sz="25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metrics</a:t>
            </a:r>
            <a:endParaRPr lang="en-GB"/>
          </a:p>
        </p:txBody>
      </p:sp>
      <p:sp>
        <p:nvSpPr>
          <p:cNvPr id="405" name="Google Shape;405;p33"/>
          <p:cNvSpPr txBox="1"/>
          <p:nvPr>
            <p:ph type="body" idx="1"/>
          </p:nvPr>
        </p:nvSpPr>
        <p:spPr>
          <a:xfrm>
            <a:off x="1303800" y="13009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Accuracy: 0.5887</a:t>
            </a:r>
            <a:endParaRPr sz="20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/>
              <a:t>Precision: 0.4487</a:t>
            </a:r>
            <a:endParaRPr sz="20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/>
              <a:t>Recall: 0.5679</a:t>
            </a:r>
            <a:endParaRPr sz="20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/>
              <a:t>F1 Score: 0.5013</a:t>
            </a:r>
            <a:endParaRPr sz="20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/>
              <a:t>ROC AUC: 0.6192</a:t>
            </a:r>
            <a:endParaRPr sz="20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/>
              <a:t>Average Precision: 0.4833</a:t>
            </a:r>
            <a:endParaRPr sz="20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4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-GB" sz="2725"/>
              <a:t>Model 3 : Delay Time prediction </a:t>
            </a:r>
            <a:endParaRPr sz="2725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5"/>
          <p:cNvSpPr txBox="1"/>
          <p:nvPr>
            <p:ph type="title"/>
          </p:nvPr>
        </p:nvSpPr>
        <p:spPr>
          <a:xfrm>
            <a:off x="1247700" y="638600"/>
            <a:ext cx="7030500" cy="6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Feature</a:t>
            </a:r>
            <a:endParaRPr lang="en-GB" sz="4400" b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6" name="Google Shape;416;p35"/>
          <p:cNvSpPr txBox="1"/>
          <p:nvPr/>
        </p:nvSpPr>
        <p:spPr>
          <a:xfrm>
            <a:off x="1080025" y="1625400"/>
            <a:ext cx="70812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❖"/>
            </a:pPr>
            <a:r>
              <a:rPr lang="en-GB" sz="1500"/>
              <a:t>Weather feature: Almost all weather features except weather type</a:t>
            </a:r>
            <a:endParaRPr sz="1500"/>
          </a:p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-GB" sz="1500"/>
              <a:t>Airline feature:    </a:t>
            </a:r>
            <a:endParaRPr sz="1500"/>
          </a:p>
          <a:p>
            <a:pPr marL="914400" lvl="1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-GB" sz="1500"/>
              <a:t>Operating</a:t>
            </a:r>
            <a:r>
              <a:rPr lang="en-GB" sz="1500"/>
              <a:t> Carrier(encoded)</a:t>
            </a:r>
            <a:endParaRPr sz="1500"/>
          </a:p>
          <a:p>
            <a:pPr marL="914400" lvl="1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-GB" sz="1500"/>
              <a:t>Distance (numeric)</a:t>
            </a:r>
            <a:endParaRPr sz="1500"/>
          </a:p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-GB" sz="1500"/>
              <a:t>Location feature: </a:t>
            </a:r>
            <a:endParaRPr sz="1500"/>
          </a:p>
          <a:p>
            <a:pPr marL="914400" lvl="1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-GB" sz="1500"/>
              <a:t>Longitude/Latitude (numeric)</a:t>
            </a:r>
            <a:endParaRPr sz="1500"/>
          </a:p>
          <a:p>
            <a:pPr marL="914400" lvl="1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-GB" sz="1500"/>
              <a:t>Origin/Destination Airport (encoded)</a:t>
            </a:r>
            <a:endParaRPr sz="1500"/>
          </a:p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-GB" sz="1500"/>
              <a:t>Time feature:   	</a:t>
            </a:r>
            <a:endParaRPr sz="1500"/>
          </a:p>
          <a:p>
            <a:pPr marL="914400" lvl="1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-GB" sz="1500"/>
              <a:t>Month/Day of the week(encoded)</a:t>
            </a:r>
            <a:endParaRPr sz="1500"/>
          </a:p>
          <a:p>
            <a:pPr marL="914400" lvl="1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-GB" sz="1500"/>
              <a:t>Date/Date_CST (Here, I should have encoded the hours, but I processed them as continuous data)       </a:t>
            </a:r>
            <a:endParaRPr sz="1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Model structure</a:t>
            </a:r>
            <a:endParaRPr sz="4400" b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22" name="Google Shape;422;p3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441325" y="1597875"/>
            <a:ext cx="5475424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7"/>
          <p:cNvSpPr txBox="1"/>
          <p:nvPr>
            <p:ph type="title"/>
          </p:nvPr>
        </p:nvSpPr>
        <p:spPr>
          <a:xfrm>
            <a:off x="1056750" y="39542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0">
                <a:solidFill>
                  <a:srgbClr val="0D0D0D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Process </a:t>
            </a:r>
            <a:endParaRPr lang="en-GB" sz="4400" b="0">
              <a:solidFill>
                <a:srgbClr val="0D0D0D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28" name="Google Shape;428;p3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44325" y="1150650"/>
            <a:ext cx="8137649" cy="39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443050" y="581725"/>
            <a:ext cx="3188375" cy="6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361150" y="1150650"/>
            <a:ext cx="2132451" cy="6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414175" y="2769825"/>
            <a:ext cx="1530224" cy="33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 lang="en-GB"/>
          </a:p>
        </p:txBody>
      </p:sp>
      <p:pic>
        <p:nvPicPr>
          <p:cNvPr id="437" name="Google Shape;437;p3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92575" y="1393300"/>
            <a:ext cx="3207350" cy="345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777051" y="1393300"/>
            <a:ext cx="4493529" cy="345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Strength and weakness</a:t>
            </a:r>
            <a:endParaRPr lang="en-GB"/>
          </a:p>
        </p:txBody>
      </p:sp>
      <p:pic>
        <p:nvPicPr>
          <p:cNvPr id="444" name="Google Shape;444;p3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36850" y="1597875"/>
            <a:ext cx="6841741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Torch model to sklearn model</a:t>
            </a:r>
            <a:endParaRPr lang="en-GB"/>
          </a:p>
        </p:txBody>
      </p:sp>
      <p:pic>
        <p:nvPicPr>
          <p:cNvPr id="450" name="Google Shape;450;p4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493950"/>
            <a:ext cx="7127100" cy="349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Shiny App</a:t>
            </a:r>
            <a:endParaRPr 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824000" y="1613825"/>
            <a:ext cx="7342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Collection &amp; Cleaning</a:t>
            </a:r>
            <a:endParaRPr lang="en-GB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2"/>
          <p:cNvSpPr txBox="1"/>
          <p:nvPr>
            <p:ph type="title"/>
          </p:nvPr>
        </p:nvSpPr>
        <p:spPr>
          <a:xfrm>
            <a:off x="1303800" y="3868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Shiny App - Flight Delay and Cancellation Prediction </a:t>
            </a:r>
            <a:r>
              <a:rPr lang="en-GB" sz="1535"/>
              <a:t> </a:t>
            </a:r>
            <a:r>
              <a:rPr lang="en-GB" sz="1535" b="0">
                <a:solidFill>
                  <a:srgbClr val="5B90BF"/>
                </a:solidFill>
                <a:highlight>
                  <a:srgbClr val="FFFFFF"/>
                </a:highlight>
                <a:uFill>
                  <a:noFill/>
                </a:u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  <a:hlinkClick r:id="rId1"/>
              </a:rPr>
              <a:t>https://andrewchanshiny.shinyapps.io/Group10_P3/</a:t>
            </a:r>
            <a:r>
              <a:rPr lang="en-GB" sz="1535"/>
              <a:t> </a:t>
            </a:r>
            <a:endParaRPr sz="1535"/>
          </a:p>
        </p:txBody>
      </p:sp>
      <p:sp>
        <p:nvSpPr>
          <p:cNvPr id="461" name="Google Shape;461;p42"/>
          <p:cNvSpPr txBox="1"/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70" y="1307465"/>
            <a:ext cx="7615555" cy="360426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3"/>
          <p:cNvSpPr txBox="1"/>
          <p:nvPr>
            <p:ph type="title"/>
          </p:nvPr>
        </p:nvSpPr>
        <p:spPr>
          <a:xfrm>
            <a:off x="322950" y="1362325"/>
            <a:ext cx="8011500" cy="22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Thanks for listening</a:t>
            </a:r>
            <a:endParaRPr sz="4000"/>
          </a:p>
        </p:txBody>
      </p:sp>
      <p:sp>
        <p:nvSpPr>
          <p:cNvPr id="468" name="Google Shape;468;p43"/>
          <p:cNvSpPr txBox="1"/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</a:p>
        </p:txBody>
      </p:sp>
      <p:sp>
        <p:nvSpPr>
          <p:cNvPr id="469" name="Google Shape;469;p43"/>
          <p:cNvSpPr txBox="1"/>
          <p:nvPr>
            <p:ph type="title"/>
          </p:nvPr>
        </p:nvSpPr>
        <p:spPr>
          <a:xfrm>
            <a:off x="1303800" y="10040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Shiny App - Flight Delay and Cancellation Prediction </a:t>
            </a:r>
            <a:r>
              <a:rPr lang="en-GB" sz="1535"/>
              <a:t> </a:t>
            </a:r>
            <a:r>
              <a:rPr lang="en-GB" sz="1535" b="0">
                <a:solidFill>
                  <a:srgbClr val="5B90BF"/>
                </a:solidFill>
                <a:highlight>
                  <a:srgbClr val="FFFFFF"/>
                </a:highlight>
                <a:uFill>
                  <a:noFill/>
                </a:u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  <a:hlinkClick r:id="rId1"/>
              </a:rPr>
              <a:t>https://andrewchanshiny.shinyapps.io/Group10_P3/</a:t>
            </a:r>
            <a:r>
              <a:rPr lang="en-GB" sz="1535"/>
              <a:t> </a:t>
            </a:r>
            <a:endParaRPr sz="1535"/>
          </a:p>
        </p:txBody>
      </p:sp>
      <p:pic>
        <p:nvPicPr>
          <p:cNvPr id="470" name="Google Shape;470;p4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303800" y="1214825"/>
            <a:ext cx="7271550" cy="3441376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4"/>
          <p:cNvSpPr txBox="1"/>
          <p:nvPr>
            <p:ph type="title"/>
          </p:nvPr>
        </p:nvSpPr>
        <p:spPr>
          <a:xfrm>
            <a:off x="322950" y="1362325"/>
            <a:ext cx="8011500" cy="22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Thanks for listening</a:t>
            </a:r>
            <a:endParaRPr sz="4000"/>
          </a:p>
        </p:txBody>
      </p:sp>
      <p:sp>
        <p:nvSpPr>
          <p:cNvPr id="476" name="Google Shape;476;p44"/>
          <p:cNvSpPr txBox="1"/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</a:p>
        </p:txBody>
      </p:sp>
      <p:sp>
        <p:nvSpPr>
          <p:cNvPr id="478" name="Google Shape;478;p44"/>
          <p:cNvSpPr txBox="1"/>
          <p:nvPr>
            <p:ph type="title"/>
          </p:nvPr>
        </p:nvSpPr>
        <p:spPr>
          <a:xfrm>
            <a:off x="1303800" y="10040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Shiny App - Flight Delay and Cancellation Prediction </a:t>
            </a:r>
            <a:r>
              <a:rPr lang="en-GB" sz="1535"/>
              <a:t> </a:t>
            </a:r>
            <a:r>
              <a:rPr lang="en-GB" sz="1535" b="0">
                <a:solidFill>
                  <a:srgbClr val="5B90BF"/>
                </a:solidFill>
                <a:highlight>
                  <a:srgbClr val="FFFFFF"/>
                </a:highlight>
                <a:uFill>
                  <a:noFill/>
                </a:u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  <a:hlinkClick r:id="rId1"/>
              </a:rPr>
              <a:t>https://andrewchanshiny.shinyapps.io/Group10_P3/</a:t>
            </a:r>
            <a:r>
              <a:rPr lang="en-GB" sz="1535"/>
              <a:t> </a:t>
            </a:r>
            <a:br>
              <a:rPr lang="en-GB" sz="1535"/>
            </a:br>
            <a:endParaRPr lang="en-US" altLang="en-GB" sz="1300">
              <a:solidFill>
                <a:schemeClr val="accent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5495" y="4616450"/>
            <a:ext cx="83585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1200">
                <a:solidFill>
                  <a:schemeClr val="accent1"/>
                </a:solidFill>
                <a:sym typeface="+mn-ea"/>
              </a:rPr>
              <a:t>Vedio: https://drive.google.com/file/d/1kYl1hNaaNERpsloKXSQX_td5uLbL-JKR/view?usp=drive_link </a:t>
            </a:r>
            <a:br>
              <a:rPr lang="en-GB" sz="1200">
                <a:solidFill>
                  <a:schemeClr val="accent1"/>
                </a:solidFill>
                <a:sym typeface="+mn-ea"/>
              </a:rPr>
            </a:br>
            <a:r>
              <a:rPr lang="en-US" altLang="en-GB" sz="1200">
                <a:solidFill>
                  <a:schemeClr val="accent1"/>
                </a:solidFill>
                <a:sym typeface="+mn-ea"/>
              </a:rPr>
              <a:t>    Or   https://github.com/Andrewczcz/628-Group10-P3/blob/main/Example_shiny.mp4</a:t>
            </a:r>
            <a:endParaRPr lang="en-US" altLang="en-GB" sz="120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1" name="Example_shiny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9500" y="1014095"/>
            <a:ext cx="6985000" cy="36023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1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5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</a:t>
            </a:r>
            <a:r>
              <a:rPr lang="en-GB"/>
              <a:t>hank you!</a:t>
            </a:r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6"/>
          <p:cNvSpPr txBox="1"/>
          <p:nvPr>
            <p:ph type="body" idx="1"/>
          </p:nvPr>
        </p:nvSpPr>
        <p:spPr>
          <a:xfrm>
            <a:off x="1167650" y="1647725"/>
            <a:ext cx="7134600" cy="31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5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We collected flight data from </a:t>
            </a:r>
            <a:r>
              <a:rPr lang="en-GB" sz="1950" i="1" u="sng">
                <a:solidFill>
                  <a:schemeClr val="hlink"/>
                </a:solidFill>
                <a:highlight>
                  <a:srgbClr val="FFFFFF"/>
                </a:highligh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  <a:hlinkClick r:id="rId1"/>
              </a:rPr>
              <a:t>Bureau of Transportation Statistics</a:t>
            </a:r>
            <a:r>
              <a:rPr lang="en-GB" sz="195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, and gathered weather data from </a:t>
            </a:r>
            <a:r>
              <a:rPr lang="en-GB" sz="1950" i="1" u="sng">
                <a:solidFill>
                  <a:schemeClr val="hlink"/>
                </a:solidFill>
                <a:highlight>
                  <a:srgbClr val="FFFFFF"/>
                </a:highligh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  <a:hlinkClick r:id="rId2"/>
              </a:rPr>
              <a:t>National Centers for Environmental information</a:t>
            </a:r>
            <a:r>
              <a:rPr lang="en-GB" sz="195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based on airports' latitude and longitude.</a:t>
            </a:r>
            <a:endParaRPr sz="1950">
              <a:solidFill>
                <a:srgbClr val="000000"/>
              </a:solidFill>
              <a:highlight>
                <a:srgbClr val="FFFFFF"/>
              </a:highligh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50">
              <a:solidFill>
                <a:srgbClr val="000000"/>
              </a:solidFill>
              <a:highlight>
                <a:srgbClr val="FFFFFF"/>
              </a:highligh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144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50">
              <a:solidFill>
                <a:srgbClr val="000000"/>
              </a:solidFill>
              <a:highlight>
                <a:srgbClr val="FFFFFF"/>
              </a:highligh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5" name="Google Shape;295;p16"/>
          <p:cNvSpPr txBox="1"/>
          <p:nvPr>
            <p:ph type="title"/>
          </p:nvPr>
        </p:nvSpPr>
        <p:spPr>
          <a:xfrm>
            <a:off x="1306500" y="683575"/>
            <a:ext cx="7030500" cy="6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Collection</a:t>
            </a:r>
            <a:endParaRPr lang="en-GB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Cleaning &amp; Merging</a:t>
            </a:r>
            <a:endParaRPr lang="en-GB"/>
          </a:p>
        </p:txBody>
      </p:sp>
      <p:sp>
        <p:nvSpPr>
          <p:cNvPr id="301" name="Google Shape;301;p17"/>
          <p:cNvSpPr txBox="1"/>
          <p:nvPr>
            <p:ph type="body" idx="1"/>
          </p:nvPr>
        </p:nvSpPr>
        <p:spPr>
          <a:xfrm>
            <a:off x="1154250" y="1426500"/>
            <a:ext cx="7030500" cy="33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/>
          </a:bodyPr>
          <a:lstStyle/>
          <a:p>
            <a:pPr marL="457200" lvl="0" indent="-32639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/>
              <a:buChar char="❖"/>
            </a:pPr>
            <a:r>
              <a:rPr lang="en-GB" sz="385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Excluding data during the COVID period and flights without matching weather stations or without hourly weather data.</a:t>
            </a:r>
            <a:endParaRPr sz="385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32639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/>
              <a:buChar char="❖"/>
            </a:pPr>
            <a:r>
              <a:rPr lang="en-GB" sz="385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Imputing missing weather values via forward filling.</a:t>
            </a:r>
            <a:endParaRPr sz="385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32639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/>
              <a:buChar char="❖"/>
            </a:pPr>
            <a:r>
              <a:rPr lang="en-GB" sz="385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Converting departure and arrival times to CST. In the first two models, departure and arrival times were categorized by periods of the day.</a:t>
            </a:r>
            <a:endParaRPr sz="385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32639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/>
              <a:buChar char="❖"/>
            </a:pPr>
            <a:r>
              <a:rPr lang="en-GB" sz="385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Adding a </a:t>
            </a:r>
            <a:r>
              <a:rPr lang="en-GB" sz="3850" i="1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Holiday period</a:t>
            </a:r>
            <a:r>
              <a:rPr lang="en-GB" sz="385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variable to indicate departures during Thanksgiving, Christmas, or New Year's.</a:t>
            </a:r>
            <a:endParaRPr sz="385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32639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/>
              <a:buChar char="❖"/>
            </a:pPr>
            <a:r>
              <a:rPr lang="en-GB" sz="385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We</a:t>
            </a:r>
            <a:r>
              <a:rPr lang="en-GB" sz="385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merged the flight data with the weather data based on the columns for departure airport, arrival airport, and scheduled departure time (CST).</a:t>
            </a:r>
            <a:endParaRPr sz="385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550">
              <a:solidFill>
                <a:srgbClr val="000000"/>
              </a:solidFill>
              <a:highlight>
                <a:schemeClr val="lt1"/>
              </a:highligh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8"/>
          <p:cNvSpPr txBox="1"/>
          <p:nvPr>
            <p:ph type="title"/>
          </p:nvPr>
        </p:nvSpPr>
        <p:spPr>
          <a:xfrm>
            <a:off x="824000" y="1613825"/>
            <a:ext cx="7582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1</a:t>
            </a:r>
            <a:r>
              <a:rPr lang="en-GB"/>
              <a:t>：Flight Cancellation Prediction </a:t>
            </a:r>
            <a:endParaRPr 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9"/>
          <p:cNvSpPr txBox="1"/>
          <p:nvPr>
            <p:ph type="body" idx="1"/>
          </p:nvPr>
        </p:nvSpPr>
        <p:spPr>
          <a:xfrm>
            <a:off x="1143600" y="1183075"/>
            <a:ext cx="7519800" cy="31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000000"/>
                </a:solidFill>
                <a:highlight>
                  <a:schemeClr val="lt1"/>
                </a:highligh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Our data contains 7,248,726 records regarding 378 airports.</a:t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We considered cancelled flight as outcome and 32 predictors:</a:t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320675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 panose="020B0604020202020204"/>
              <a:buChar char="❖"/>
            </a:pPr>
            <a:r>
              <a:rPr lang="en-GB" sz="145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Flight features: Month, Day of Week, Departure Time, Arrival Time, Holiday_Period, Operating Carrier, Origin, Destination, CRS Elapsed Time, Distance</a:t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 panose="020B0604020202020204"/>
              <a:buChar char="❖"/>
            </a:pPr>
            <a:r>
              <a:rPr lang="en-GB" sz="145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Weather features(Origin and Destination): Dew Point Temperature, Dry Bulb Temperature, Precipitation, Pressure Change, Pressure Tendency, Relative Humidity, Sea Level Pressure, Station Pressure, Visibility, Wet Bulb Temperature, Wind Speed</a:t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We used One-Hot Encoding for categorical variables.</a:t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50">
              <a:solidFill>
                <a:srgbClr val="000000"/>
              </a:solidFill>
              <a:highlight>
                <a:srgbClr val="FFFFFF"/>
              </a:highligh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50">
              <a:solidFill>
                <a:srgbClr val="000000"/>
              </a:solidFill>
              <a:highlight>
                <a:srgbClr val="FFFFFF"/>
              </a:highligh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50">
              <a:solidFill>
                <a:srgbClr val="000000"/>
              </a:solidFill>
              <a:highlight>
                <a:srgbClr val="FFFFFF"/>
              </a:highligh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50">
              <a:solidFill>
                <a:srgbClr val="000000"/>
              </a:solidFill>
              <a:highlight>
                <a:srgbClr val="FFFFFF"/>
              </a:highligh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2" name="Google Shape;312;p19"/>
          <p:cNvSpPr txBox="1"/>
          <p:nvPr>
            <p:ph type="title"/>
          </p:nvPr>
        </p:nvSpPr>
        <p:spPr>
          <a:xfrm>
            <a:off x="1247700" y="638600"/>
            <a:ext cx="7030500" cy="6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Overview</a:t>
            </a:r>
            <a:endParaRPr lang="en-GB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0"/>
          <p:cNvSpPr txBox="1"/>
          <p:nvPr>
            <p:ph type="body" idx="1"/>
          </p:nvPr>
        </p:nvSpPr>
        <p:spPr>
          <a:xfrm>
            <a:off x="1195650" y="1110975"/>
            <a:ext cx="7134600" cy="31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rgbClr val="000000"/>
              </a:solidFill>
              <a:highlight>
                <a:srgbClr val="FFFFFF"/>
              </a:highligh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50">
              <a:solidFill>
                <a:srgbClr val="000000"/>
              </a:solidFill>
              <a:highlight>
                <a:srgbClr val="FFFFFF"/>
              </a:highligh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50">
              <a:solidFill>
                <a:srgbClr val="000000"/>
              </a:solidFill>
              <a:highlight>
                <a:srgbClr val="FFFFFF"/>
              </a:highligh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8" name="Google Shape;318;p20"/>
          <p:cNvSpPr txBox="1"/>
          <p:nvPr>
            <p:ph type="title"/>
          </p:nvPr>
        </p:nvSpPr>
        <p:spPr>
          <a:xfrm>
            <a:off x="1247700" y="638600"/>
            <a:ext cx="7030500" cy="6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Exploratory Data Analysis</a:t>
            </a:r>
            <a:endParaRPr lang="en-GB"/>
          </a:p>
        </p:txBody>
      </p:sp>
      <p:pic>
        <p:nvPicPr>
          <p:cNvPr id="319" name="Google Shape;319;p2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793650" y="1482150"/>
            <a:ext cx="4438476" cy="31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4725" y="1367600"/>
            <a:ext cx="4815024" cy="312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"/>
          <p:cNvSpPr txBox="1"/>
          <p:nvPr>
            <p:ph type="body" idx="1"/>
          </p:nvPr>
        </p:nvSpPr>
        <p:spPr>
          <a:xfrm>
            <a:off x="1069750" y="1749650"/>
            <a:ext cx="7134600" cy="31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972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 panose="020B0604020202020204"/>
              <a:buChar char="❖"/>
            </a:pPr>
            <a:r>
              <a:rPr lang="en-GB" sz="175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Only 1.73% of flights are cancelled, data imbalance was a major issue. </a:t>
            </a:r>
            <a:endParaRPr sz="1750">
              <a:solidFill>
                <a:srgbClr val="000000"/>
              </a:solidFill>
              <a:highlight>
                <a:srgbClr val="FFFFFF"/>
              </a:highligh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33972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 panose="020B0604020202020204"/>
              <a:buChar char="❖"/>
            </a:pPr>
            <a:r>
              <a:rPr lang="en-GB" sz="175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 logistic regression model fitted on this data yielded 99.98% </a:t>
            </a:r>
            <a:r>
              <a:rPr lang="en-GB" sz="175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prediction</a:t>
            </a:r>
            <a:r>
              <a:rPr lang="en-GB" sz="175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accuracy for non-canceled flights(negative samples) but only 1.45% for canceled ones(positive samples).</a:t>
            </a:r>
            <a:endParaRPr sz="1750">
              <a:solidFill>
                <a:srgbClr val="000000"/>
              </a:solidFill>
              <a:highlight>
                <a:srgbClr val="FFFFFF"/>
              </a:highligh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6" name="Google Shape;326;p21"/>
          <p:cNvSpPr txBox="1"/>
          <p:nvPr>
            <p:ph type="title"/>
          </p:nvPr>
        </p:nvSpPr>
        <p:spPr>
          <a:xfrm>
            <a:off x="1247700" y="638600"/>
            <a:ext cx="7030500" cy="6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to Solve: Data Imbalance</a:t>
            </a:r>
            <a:endParaRPr lang="en-GB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MDE5NzdlYjQ4NWZlOGQwMDA5ZDk4YjM1Y2E2MWEyYWUifQ=="/>
</p:tagLst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4933</Words>
  <Application>WPS 演示</Application>
  <PresentationFormat/>
  <Paragraphs>211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3" baseType="lpstr">
      <vt:lpstr>Arial</vt:lpstr>
      <vt:lpstr>宋体</vt:lpstr>
      <vt:lpstr>Wingdings</vt:lpstr>
      <vt:lpstr>Arial</vt:lpstr>
      <vt:lpstr>Maven Pro</vt:lpstr>
      <vt:lpstr>Nunito</vt:lpstr>
      <vt:lpstr>Roboto</vt:lpstr>
      <vt:lpstr>微软雅黑</vt:lpstr>
      <vt:lpstr>Arial Unicode MS</vt:lpstr>
      <vt:lpstr>Momentum</vt:lpstr>
      <vt:lpstr>Airline Project</vt:lpstr>
      <vt:lpstr>Overview</vt:lpstr>
      <vt:lpstr>Data Collection &amp; Cleaning</vt:lpstr>
      <vt:lpstr>Data Collection</vt:lpstr>
      <vt:lpstr>Data Cleaning &amp; Merging</vt:lpstr>
      <vt:lpstr>Model 1：Flight Cancellation Prediction </vt:lpstr>
      <vt:lpstr>Data Overview</vt:lpstr>
      <vt:lpstr>Exploratory Data Analysis</vt:lpstr>
      <vt:lpstr>Problem to Solve: Data Imbalance</vt:lpstr>
      <vt:lpstr>Data Balancing</vt:lpstr>
      <vt:lpstr>Logistic Regression</vt:lpstr>
      <vt:lpstr>Odds Ratio</vt:lpstr>
      <vt:lpstr>Tips to avoid cancelled flights</vt:lpstr>
      <vt:lpstr>Model 2:Flight Delay Prediction</vt:lpstr>
      <vt:lpstr>Data Overview</vt:lpstr>
      <vt:lpstr>Correlation Checking</vt:lpstr>
      <vt:lpstr>Categorical data processing</vt:lpstr>
      <vt:lpstr>PowerPoint 演示文稿</vt:lpstr>
      <vt:lpstr>Influencing variables</vt:lpstr>
      <vt:lpstr>Tips to avoid flight delay</vt:lpstr>
      <vt:lpstr>Model metrics</vt:lpstr>
      <vt:lpstr>Model 3 : Delay Time prediction </vt:lpstr>
      <vt:lpstr>Feature</vt:lpstr>
      <vt:lpstr>Model structure</vt:lpstr>
      <vt:lpstr>Process </vt:lpstr>
      <vt:lpstr>Results</vt:lpstr>
      <vt:lpstr>Strength and weakness</vt:lpstr>
      <vt:lpstr>Torch model to sklearn model</vt:lpstr>
      <vt:lpstr>Shiny App</vt:lpstr>
      <vt:lpstr>Shiny App - Flight Delay and Cancellation Prediction  https://andrewchanshiny.shinyapps.io/Group10_P3/ </vt:lpstr>
      <vt:lpstr>Shiny App - Flight Delay and Cancellation Prediction  https://andrewchanshiny.shinyapps.io/Group10_P3/ </vt:lpstr>
      <vt:lpstr>Shiny App - Flight Delay and Cancellation Prediction  https://andrewchanshiny.shinyapps.io/Group10_P3/  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Airline Project</dc:title>
  <dc:creator/>
  <cp:lastModifiedBy>Andrew Chan</cp:lastModifiedBy>
  <cp:revision>10</cp:revision>
  <dcterms:created xsi:type="dcterms:W3CDTF">2024-11-14T04:26:00Z</dcterms:created>
  <dcterms:modified xsi:type="dcterms:W3CDTF">2024-11-14T05:57:19Z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9934F0EB01AB48469DDE57D044E5FB4E_12</vt:lpwstr>
  </property>
  <property fmtid="{D5CDD505-2E9C-101B-9397-08002B2CF9AE}" pid="3" name="KSOProductBuildVer">
    <vt:lpwstr>2052-12.1.0.18608</vt:lpwstr>
  </property>
</Properties>
</file>